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0" r:id="rId3"/>
    <p:sldId id="264" r:id="rId4"/>
    <p:sldId id="257" r:id="rId5"/>
    <p:sldId id="268" r:id="rId6"/>
    <p:sldId id="269" r:id="rId7"/>
    <p:sldId id="270" r:id="rId8"/>
    <p:sldId id="271" r:id="rId9"/>
    <p:sldId id="279" r:id="rId10"/>
    <p:sldId id="280" r:id="rId11"/>
    <p:sldId id="272" r:id="rId12"/>
    <p:sldId id="275" r:id="rId13"/>
    <p:sldId id="273" r:id="rId14"/>
    <p:sldId id="274" r:id="rId15"/>
    <p:sldId id="276" r:id="rId16"/>
    <p:sldId id="277" r:id="rId17"/>
    <p:sldId id="282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91" r:id="rId26"/>
    <p:sldId id="289" r:id="rId27"/>
    <p:sldId id="292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0D307-908B-4CD2-B464-5DF8257D9729}" type="datetimeFigureOut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7521-BAAA-4B50-8A34-12597BFF17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99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E1E5-147E-4F99-9B46-C74E98EF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183B0CF-4FF9-4729-A83B-4D6445F58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92470E-1454-4FCF-B0A1-4FA9FFDD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9FE1B-A517-4013-B8B2-8D52361464B2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A5D6A5-8D5B-4A29-ABFD-0BC8C99A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33AA58-53A2-463D-BA5A-10CE451E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24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A35249-6D5D-428B-945D-6F24D1F9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79C75F-0642-46EB-B928-BD0CAE689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650B82-30FC-43D9-BA1D-A249FC98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EB4D-FDCD-406C-8C26-67AA4B57BEF5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BB225D-2ED7-43C0-9FD9-34AE80C7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801FB9-8408-4775-BE2D-5DC879D5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06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18A683F-6153-4A71-9FBB-620549E7D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F9DC13B-92DE-44D5-B54F-C3BC786AC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BE3B2B-2012-4BB9-87CE-D6299D46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7055-30DD-493D-91AB-7BE6AD270AC9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302139-17B0-4F87-B154-9F476807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15953E-5F3E-48D1-A664-550E0AA8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85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CF53B-60C7-4F8E-9B1E-376CB9B2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A0012E-17CF-4309-9F58-D64D7F2E9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8CAE27-E080-47CB-8E46-85A5EA56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949C-FC24-4C87-B683-6EC0F5D3B7B7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ED5EE9-41C7-4150-971B-ED6AB831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847A1-1B1C-43B5-A2E6-999B63F7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14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8D406-41C4-4ACA-9C79-3786A5476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6F8992-F1C3-4097-AD86-08C6B35E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7344C3-4E38-409F-8B76-7B1AB4EC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6A24D-20DB-4803-BCA4-919305991DD8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42CE82-930D-4DEA-885D-FD981810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EA08EE-0CE7-45CA-BB61-6A733DF7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299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53C53-F32B-4DB9-B536-4E116FC5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DD9DF8-2DBD-490F-ACC1-EC61BF6B2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736739-9891-4D7E-B398-2D37B95FB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F086F5-BB2D-4E9C-997E-3056ADAD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B38B6-0261-4BC0-BCE8-6D29D1AA1DE6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4F7568-70B1-44B7-8957-D5893BE5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35E221-B25D-4AC4-80DB-FD45287F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43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D990B5-54F6-4061-B7D9-E7B25AB0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FE3E62-8758-45A3-AB77-1080DF90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DB7AAF-4D48-44A9-87D4-7B91BB013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782E5E2-A258-47F7-91B3-12BA64727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3BCA963-90A2-455B-A475-BE1D1C47C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33C73E1-D395-498F-8091-92013918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E75-1452-4162-99B6-2D0B972BC885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2AA911-5D5B-4154-84B6-153F80EB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823AD18-C33C-4188-B30B-B259EAAF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5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6FCA4-14E6-4CC3-A061-97BA3E77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3FDE7A7-607A-4287-A14F-84D371AA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A43C-4769-4578-8963-0A72FD910A21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AC8D038-B1F5-4636-AD69-ECAB9676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1DC0AC-242C-4CCC-9319-6CEC5444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59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D79296-6BFC-4374-A88B-C93E5889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7E20-031D-487D-B201-DC703E77E0C6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07AAA71-8B9E-48E7-B955-C67F4996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D66C5D-8A53-4C92-BE7E-182F51BE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8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409F03-C470-4AA0-9849-31C76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C2D0BD-8B36-4B11-81C0-917E6206D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DF6F15-9ECC-46D0-A7BF-12D594EA4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03C303-9021-4171-8B47-011A4B35B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ABA8-7477-4962-AC7D-E84CA457AC38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3E038E-EF1E-4718-8853-C7C0D832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E2BBCC-DAC6-4C89-BDEB-B91BCB3B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1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CCF4FC-59BB-40CC-B83E-65276D38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289CC6D-C10B-4610-8B1C-4A11BC540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6E428C-3C55-4099-A428-31CA04E0F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E11161-4D40-4CD4-8686-43780471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DD5D-D739-47D1-B634-8CF74308950F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2CDA0B-8EFC-4294-B04B-85EBC9F1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9CEFC8-A9EA-4F27-969A-FF5DA141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46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594684E-B8B0-41EC-94CB-77BDF7EB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A83B11-44DE-475A-847D-B57E2878F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4CBAB9-4E4A-4CBE-B182-1CAE19239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3B0B8-29D8-4EE5-8DDE-94E0BD7A1373}" type="datetime1">
              <a:rPr kumimoji="1" lang="ja-JP" altLang="en-US" smtClean="0"/>
              <a:t>2021/10/29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E2444D-2FBE-4C70-883E-E6241089D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9B0111-483B-451B-AC29-85A2C37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80D0E-3424-47D7-9DA7-B21F620F46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576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FE2FF7-58DF-416B-803A-531C3A67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月</a:t>
            </a:r>
            <a:r>
              <a:rPr lang="en-US" altLang="ja-JP" dirty="0"/>
              <a:t>26</a:t>
            </a:r>
            <a:r>
              <a:rPr kumimoji="1" lang="ja-JP" altLang="en-US" dirty="0"/>
              <a:t>日　報告会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AD5246-D76F-413E-BF4D-F18443BA9E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8535048Y </a:t>
            </a:r>
            <a:r>
              <a:rPr kumimoji="1" lang="ja-JP" altLang="en-US" dirty="0"/>
              <a:t>田原直哉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EC8136-7B97-45FA-82B4-99087FB7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42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2C845F-2205-4E60-AA35-1BA59344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元線形符号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1966C797-0EB0-4202-AFF0-0405BF709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86" y="2141166"/>
            <a:ext cx="6884027" cy="4716834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EC6E03-DB96-49C4-B81E-E3F67450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285C2AC-5B33-4A0A-860D-0FBDDCE08E3B}"/>
              </a:ext>
            </a:extLst>
          </p:cNvPr>
          <p:cNvSpPr txBox="1">
            <a:spLocks/>
          </p:cNvSpPr>
          <p:nvPr/>
        </p:nvSpPr>
        <p:spPr>
          <a:xfrm>
            <a:off x="268356" y="1690688"/>
            <a:ext cx="55891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単一パリティ検査符号について</a:t>
            </a:r>
          </a:p>
        </p:txBody>
      </p:sp>
    </p:spTree>
    <p:extLst>
      <p:ext uri="{BB962C8B-B14F-4D97-AF65-F5344CB8AC3E}">
        <p14:creationId xmlns:p14="http://schemas.microsoft.com/office/powerpoint/2010/main" val="1209094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345F67-1C7F-4ED5-9B40-F73646A4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ハミング符号</a:t>
            </a:r>
          </a:p>
        </p:txBody>
      </p:sp>
      <p:pic>
        <p:nvPicPr>
          <p:cNvPr id="5" name="コンテンツ プレースホルダー 4" descr="テキスト, 手紙&#10;&#10;自動的に生成された説明">
            <a:extLst>
              <a:ext uri="{FF2B5EF4-FFF2-40B4-BE49-F238E27FC236}">
                <a16:creationId xmlns:a16="http://schemas.microsoft.com/office/drawing/2014/main" id="{C667F651-2E5B-4EED-931B-756EFCB04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54" y="1447578"/>
            <a:ext cx="5777691" cy="5212924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80F79B-AE2F-4D21-91B3-7E72B9F8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96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DFD745-5FA4-4B06-8D46-B670A47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シンドロームについて</a:t>
            </a:r>
          </a:p>
        </p:txBody>
      </p:sp>
      <p:pic>
        <p:nvPicPr>
          <p:cNvPr id="5" name="コンテンツ プレースホルダー 4" descr="テキスト, 手紙&#10;&#10;自動的に生成された説明">
            <a:extLst>
              <a:ext uri="{FF2B5EF4-FFF2-40B4-BE49-F238E27FC236}">
                <a16:creationId xmlns:a16="http://schemas.microsoft.com/office/drawing/2014/main" id="{72A999FF-D5A6-4EF3-8D01-4B41F24B1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99" y="1507572"/>
            <a:ext cx="9571602" cy="5198766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6A218D-1F6B-43D8-A602-EEF17427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40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47DF12-4609-4B19-BF3E-C23A2F4BA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生成行列について</a:t>
            </a:r>
          </a:p>
        </p:txBody>
      </p:sp>
      <p:pic>
        <p:nvPicPr>
          <p:cNvPr id="5" name="コンテンツ プレースホルダー 4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81336C25-9F5C-481A-A6FE-5FE0E78F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91" y="1414807"/>
            <a:ext cx="9093283" cy="5078068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A8A536-AB92-43DB-B449-40C545E3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20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E7421-4ED2-451D-A9FC-467D7197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パリティ検査行列</a:t>
            </a:r>
          </a:p>
        </p:txBody>
      </p:sp>
      <p:pic>
        <p:nvPicPr>
          <p:cNvPr id="5" name="コンテンツ プレースホルダー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D0A6CD3-B0A1-407D-AE1B-91884B794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25" y="1690688"/>
            <a:ext cx="7643550" cy="5032375"/>
          </a:xfr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99E380-D279-4303-B3CE-8DDD0FCA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8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1B653-3FD1-477F-8513-079D30352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シンドロームと</a:t>
            </a:r>
            <a:r>
              <a:rPr lang="ja-JP" altLang="en-US" dirty="0"/>
              <a:t>検査行列について</a:t>
            </a:r>
            <a:endParaRPr kumimoji="1"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EE6F11-2985-45AC-AB14-5D47A955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8" name="コンテンツ プレースホルダー 7" descr="グラフ&#10;&#10;自動的に生成された説明">
            <a:extLst>
              <a:ext uri="{FF2B5EF4-FFF2-40B4-BE49-F238E27FC236}">
                <a16:creationId xmlns:a16="http://schemas.microsoft.com/office/drawing/2014/main" id="{17B8960E-B2B7-4843-80BB-900C16265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98" y="1598103"/>
            <a:ext cx="8406003" cy="5259897"/>
          </a:xfrm>
        </p:spPr>
      </p:pic>
    </p:spTree>
    <p:extLst>
      <p:ext uri="{BB962C8B-B14F-4D97-AF65-F5344CB8AC3E}">
        <p14:creationId xmlns:p14="http://schemas.microsoft.com/office/powerpoint/2010/main" val="17472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2B2E67-6623-4D5D-9803-7749CA5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検査結果について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E67EED-2FE7-497D-9D40-C85F7D30C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検査行列により求められたシンドロームにより誤り位置が特定でき、訂正を行うことができる</a:t>
            </a:r>
          </a:p>
        </p:txBody>
      </p:sp>
      <p:pic>
        <p:nvPicPr>
          <p:cNvPr id="5" name="図 4" descr="クロスワードパズル が含まれている画像&#10;&#10;自動的に生成された説明">
            <a:extLst>
              <a:ext uri="{FF2B5EF4-FFF2-40B4-BE49-F238E27FC236}">
                <a16:creationId xmlns:a16="http://schemas.microsoft.com/office/drawing/2014/main" id="{8885CB79-56DF-4D5F-A145-5F721C72D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10" y="2683737"/>
            <a:ext cx="4521580" cy="4074181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C83D465-8E95-4E83-9417-0F7BA1543A17}"/>
              </a:ext>
            </a:extLst>
          </p:cNvPr>
          <p:cNvCxnSpPr/>
          <p:nvPr/>
        </p:nvCxnSpPr>
        <p:spPr>
          <a:xfrm>
            <a:off x="3835210" y="3432312"/>
            <a:ext cx="4521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84074FA3-8F87-4CB0-BC4D-22F7196E6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17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CC0C58-CA73-4EF4-9C4C-B01065D4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誤りパターンについて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58302F16-DDC0-4A77-A9DC-EA736769D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43" y="1454772"/>
            <a:ext cx="7653714" cy="526670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E5FE6F-8448-436E-AD70-7F0E2748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18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91908-03DA-4813-A9C1-9A0B3516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誤りを訂正するための条件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D61C8AA0-2997-4658-98E1-B21293363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84" y="1428612"/>
            <a:ext cx="7807832" cy="542938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CA4C87-5146-4129-9709-DC1BDB63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599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1AA591-B526-4383-9FAB-C0A9596C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誤りを訂正するための定理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26B1CB-C1C7-4BB4-B264-89B5A06F8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65" y="1847850"/>
            <a:ext cx="10863470" cy="4351338"/>
          </a:xfrm>
        </p:spPr>
        <p:txBody>
          <a:bodyPr/>
          <a:lstStyle/>
          <a:p>
            <a:r>
              <a:rPr kumimoji="1" lang="ja-JP" altLang="en-US" dirty="0"/>
              <a:t>前スライドで求めた式を言葉にすると</a:t>
            </a:r>
            <a:endParaRPr kumimoji="1" lang="en-US" altLang="ja-JP" dirty="0"/>
          </a:p>
          <a:p>
            <a:r>
              <a:rPr lang="ja-JP" altLang="en-US" dirty="0"/>
              <a:t>符号が </a:t>
            </a:r>
            <a:r>
              <a:rPr lang="en-US" altLang="ja-JP" dirty="0"/>
              <a:t>t </a:t>
            </a:r>
            <a:r>
              <a:rPr lang="ja-JP" altLang="en-US" dirty="0"/>
              <a:t>個以下の誤りを訂正できるならば、パリティ検査行列</a:t>
            </a:r>
            <a:r>
              <a:rPr lang="en-US" altLang="ja-JP" dirty="0"/>
              <a:t>H </a:t>
            </a:r>
            <a:r>
              <a:rPr lang="ja-JP" altLang="en-US" dirty="0"/>
              <a:t>のどの </a:t>
            </a:r>
            <a:r>
              <a:rPr lang="en-US" altLang="ja-JP" dirty="0"/>
              <a:t>2t </a:t>
            </a:r>
            <a:r>
              <a:rPr lang="ja-JP" altLang="en-US" dirty="0"/>
              <a:t>列以下の和も </a:t>
            </a:r>
            <a:r>
              <a:rPr lang="en-US" altLang="ja-JP" dirty="0"/>
              <a:t>0 </a:t>
            </a:r>
            <a:r>
              <a:rPr lang="ja-JP" altLang="en-US" dirty="0"/>
              <a:t>にならないことである</a:t>
            </a:r>
            <a:r>
              <a:rPr lang="en-US" altLang="ja-JP" dirty="0"/>
              <a:t>(</a:t>
            </a:r>
            <a:r>
              <a:rPr lang="ja-JP" altLang="en-US" dirty="0"/>
              <a:t>必要十分条件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列の和が </a:t>
            </a:r>
            <a:r>
              <a:rPr lang="en-US" altLang="ja-JP" dirty="0"/>
              <a:t>0 </a:t>
            </a:r>
            <a:r>
              <a:rPr lang="ja-JP" altLang="en-US" dirty="0"/>
              <a:t>にならない </a:t>
            </a:r>
            <a:r>
              <a:rPr lang="en-US" altLang="ja-JP" dirty="0"/>
              <a:t>= </a:t>
            </a:r>
            <a:r>
              <a:rPr lang="ja-JP" altLang="en-US" dirty="0"/>
              <a:t>列の要素のいずれかが違う値であるという事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65E27F-E2C5-4208-9C46-B1FEB305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51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E918E-C7EC-4E43-A486-2B275FA8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今回行ったこと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57BAC7-4309-485E-AB13-ADF8CF906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先輩の卒論を理解する</a:t>
            </a:r>
            <a:endParaRPr kumimoji="1" lang="en-US" altLang="ja-JP" dirty="0"/>
          </a:p>
          <a:p>
            <a:pPr lvl="1"/>
            <a:r>
              <a:rPr lang="ja-JP" altLang="en-US" dirty="0"/>
              <a:t>符号理論</a:t>
            </a:r>
            <a:endParaRPr lang="en-US" altLang="ja-JP" dirty="0"/>
          </a:p>
          <a:p>
            <a:pPr lvl="2"/>
            <a:r>
              <a:rPr lang="ja-JP" altLang="en-US" dirty="0"/>
              <a:t>教科書を用いて学習を行う</a:t>
            </a:r>
            <a:endParaRPr lang="en-US" altLang="ja-JP" dirty="0"/>
          </a:p>
          <a:p>
            <a:pPr lvl="1"/>
            <a:r>
              <a:rPr lang="en-US" altLang="ja-JP" dirty="0"/>
              <a:t>Java</a:t>
            </a:r>
            <a:r>
              <a:rPr lang="ja-JP" altLang="en-US" dirty="0"/>
              <a:t>について</a:t>
            </a:r>
            <a:endParaRPr lang="en-US" altLang="ja-JP" dirty="0"/>
          </a:p>
          <a:p>
            <a:pPr lvl="2"/>
            <a:r>
              <a:rPr lang="ja-JP" altLang="en-US" dirty="0"/>
              <a:t>研究室のパソコンで</a:t>
            </a:r>
            <a:r>
              <a:rPr lang="en-US" altLang="ja-JP" dirty="0"/>
              <a:t>eclipse</a:t>
            </a:r>
            <a:r>
              <a:rPr lang="ja-JP" altLang="en-US" dirty="0"/>
              <a:t>を用いて行う</a:t>
            </a:r>
            <a:endParaRPr lang="en-US" altLang="ja-JP" dirty="0"/>
          </a:p>
          <a:p>
            <a:pPr lvl="2"/>
            <a:r>
              <a:rPr lang="ja-JP" altLang="en-US" dirty="0"/>
              <a:t>先輩の卒論に書いてあるものを理解する</a:t>
            </a:r>
            <a:endParaRPr lang="en-US" altLang="ja-JP" dirty="0"/>
          </a:p>
          <a:p>
            <a:pPr lvl="1"/>
            <a:r>
              <a:rPr kumimoji="1" lang="en-US" altLang="ja-JP" dirty="0"/>
              <a:t>Maple</a:t>
            </a:r>
            <a:r>
              <a:rPr kumimoji="1" lang="ja-JP" altLang="en-US" dirty="0"/>
              <a:t>について</a:t>
            </a:r>
            <a:endParaRPr kumimoji="1" lang="en-US" altLang="ja-JP" dirty="0"/>
          </a:p>
          <a:p>
            <a:pPr lvl="2"/>
            <a:r>
              <a:rPr lang="ja-JP" altLang="en-US" dirty="0"/>
              <a:t>複雑な計算が行えるソフト</a:t>
            </a:r>
            <a:endParaRPr lang="en-US" altLang="ja-JP" dirty="0"/>
          </a:p>
          <a:p>
            <a:pPr lvl="2"/>
            <a:r>
              <a:rPr kumimoji="1" lang="ja-JP" altLang="en-US" dirty="0"/>
              <a:t>数学的理解に役に立つ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57EA4-5582-45D4-BB96-50FA16D6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203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D26601-2799-4AC4-9FBF-2B7A4783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4D2177-0A72-4AF0-BA3B-7668FF95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7" name="図 6" descr="ダイアグラム&#10;&#10;自動的に生成された説明">
            <a:extLst>
              <a:ext uri="{FF2B5EF4-FFF2-40B4-BE49-F238E27FC236}">
                <a16:creationId xmlns:a16="http://schemas.microsoft.com/office/drawing/2014/main" id="{1D9B2AC7-5D45-4172-8A5E-CB6FFA77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89" y="1228909"/>
            <a:ext cx="8814222" cy="54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6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0109F9-BFC1-49DC-9C46-C6556222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ハミングの限界式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5D002FB3-DF66-4BF7-A07E-03682302E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97"/>
          <a:stretch/>
        </p:blipFill>
        <p:spPr>
          <a:xfrm>
            <a:off x="1637485" y="1531545"/>
            <a:ext cx="8917030" cy="496133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2EDF9C2-21F6-40D1-B06A-C970C18B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0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3684E6-43C9-433E-9732-711DE334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例</a:t>
            </a:r>
            <a:endParaRPr kumimoji="1" lang="ja-JP" altLang="en-US" dirty="0"/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76AB1253-C05A-4F93-9ADF-B1E60B971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48" y="1473648"/>
            <a:ext cx="7805503" cy="538435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548945-DDE0-4911-A99A-A51F2595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85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4B714-CD04-44DC-AE63-A3F07724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式の説明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F9738462-ADBD-40D2-A3CA-CFB7184F4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22" y="1640467"/>
            <a:ext cx="7614778" cy="521753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D5E0E5-F6D2-41A0-927B-A6E4DF5A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06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D4F6FC-AC71-476B-949D-8D2B83C6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式の説明</a:t>
            </a:r>
          </a:p>
        </p:txBody>
      </p:sp>
      <p:pic>
        <p:nvPicPr>
          <p:cNvPr id="6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29EB72A0-1282-46AD-A046-1B37B31E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71" y="1313579"/>
            <a:ext cx="8091857" cy="554442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41AD35-B7EA-4AA1-91B5-42400A4F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66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7D331-D7CB-46EB-A6B2-8D764DF7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図にしてみる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8FA31-BCC0-4D40-9DFA-E672611D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95850"/>
          </a:xfrm>
        </p:spPr>
        <p:txBody>
          <a:bodyPr/>
          <a:lstStyle/>
          <a:p>
            <a:r>
              <a:rPr lang="ja-JP" altLang="en-US" dirty="0"/>
              <a:t>右のような</a:t>
            </a:r>
            <a:r>
              <a:rPr kumimoji="1" lang="ja-JP" altLang="en-US" dirty="0"/>
              <a:t>球を考える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距離 </a:t>
            </a:r>
            <a:r>
              <a:rPr lang="en-US" altLang="ja-JP" dirty="0"/>
              <a:t>t </a:t>
            </a:r>
            <a:r>
              <a:rPr lang="ja-JP" altLang="en-US" dirty="0"/>
              <a:t>までに含まれている符号の数は</a:t>
            </a: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と表される</a:t>
            </a:r>
            <a:endParaRPr lang="en-US" altLang="ja-JP" dirty="0"/>
          </a:p>
          <a:p>
            <a:r>
              <a:rPr lang="ja-JP" altLang="en-US" dirty="0"/>
              <a:t>中心の符号に訂正するためには、他の球と球が重なってはいけない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B4DA50-FA97-488D-A238-DC808173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25</a:t>
            </a:fld>
            <a:endParaRPr kumimoji="1" lang="ja-JP" altLang="en-US"/>
          </a:p>
        </p:txBody>
      </p:sp>
      <p:pic>
        <p:nvPicPr>
          <p:cNvPr id="7" name="図 6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0A7990A4-1540-4952-BE6C-B20D4EF7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49" y="1523998"/>
            <a:ext cx="5024251" cy="4882669"/>
          </a:xfrm>
          <a:prstGeom prst="rect">
            <a:avLst/>
          </a:prstGeom>
        </p:spPr>
      </p:pic>
      <p:pic>
        <p:nvPicPr>
          <p:cNvPr id="8" name="コンテンツ プレースホルダー 5" descr="テキスト, 手紙&#10;&#10;自動的に生成された説明">
            <a:extLst>
              <a:ext uri="{FF2B5EF4-FFF2-40B4-BE49-F238E27FC236}">
                <a16:creationId xmlns:a16="http://schemas.microsoft.com/office/drawing/2014/main" id="{4C3E06FC-3EED-4EA4-80FC-55A490CC8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54319" r="56241" b="32667"/>
          <a:stretch/>
        </p:blipFill>
        <p:spPr>
          <a:xfrm>
            <a:off x="2656222" y="3621501"/>
            <a:ext cx="1510683" cy="10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2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C91DE-0257-485F-A0A1-A44DA8E3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図にしてみる</a:t>
            </a:r>
          </a:p>
        </p:txBody>
      </p:sp>
      <p:pic>
        <p:nvPicPr>
          <p:cNvPr id="6" name="コンテンツ プレースホルダー 5" descr="ダイアグラム, 設計図, ベン図表&#10;&#10;自動的に生成された説明">
            <a:extLst>
              <a:ext uri="{FF2B5EF4-FFF2-40B4-BE49-F238E27FC236}">
                <a16:creationId xmlns:a16="http://schemas.microsoft.com/office/drawing/2014/main" id="{4FC254B9-4A84-453F-B4DE-26466AE8E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54" y="1487557"/>
            <a:ext cx="7638691" cy="523391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B1F3B3-8585-45F5-843B-D5E47477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267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05E27-4E73-48FC-98E0-F305F242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図にしてみる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79B324-6CDD-4A85-80AC-DE54AC96B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充填率</a:t>
            </a:r>
            <a:r>
              <a:rPr kumimoji="1" lang="ja-JP" altLang="en-US" dirty="0"/>
              <a:t>を情報工学用に応用したもの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296D0E-5A33-4D86-B7BE-7B751C29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4655C-7504-4475-A02F-D80E3099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3" y="2359025"/>
            <a:ext cx="97536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280868-83B8-47AF-B93E-6178710F4171}"/>
              </a:ext>
            </a:extLst>
          </p:cNvPr>
          <p:cNvSpPr txBox="1"/>
          <p:nvPr/>
        </p:nvSpPr>
        <p:spPr>
          <a:xfrm>
            <a:off x="1219200" y="6388024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高校化学基礎まとめ</a:t>
            </a:r>
            <a:r>
              <a:rPr lang="en-US" altLang="ja-JP" dirty="0"/>
              <a:t>】</a:t>
            </a:r>
            <a:r>
              <a:rPr lang="ja-JP" altLang="en-US" dirty="0"/>
              <a:t>金属結晶の充填率の求め方https://mmsankosho.com/post-13834/</a:t>
            </a:r>
          </a:p>
        </p:txBody>
      </p:sp>
    </p:spTree>
    <p:extLst>
      <p:ext uri="{BB962C8B-B14F-4D97-AF65-F5344CB8AC3E}">
        <p14:creationId xmlns:p14="http://schemas.microsoft.com/office/powerpoint/2010/main" val="327034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455B05-2E07-449E-939B-7D3E055F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RS</a:t>
            </a:r>
            <a:r>
              <a:rPr kumimoji="1" lang="ja-JP" altLang="en-US" dirty="0"/>
              <a:t>符号の理解への道のり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2E5EA7-72D7-409C-8C41-E4023517DD94}"/>
              </a:ext>
            </a:extLst>
          </p:cNvPr>
          <p:cNvSpPr txBox="1"/>
          <p:nvPr/>
        </p:nvSpPr>
        <p:spPr>
          <a:xfrm>
            <a:off x="1392200" y="5781410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RS</a:t>
            </a:r>
            <a:r>
              <a:rPr kumimoji="1" lang="ja-JP" altLang="en-US" sz="3200" dirty="0"/>
              <a:t>符号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26827A-5F48-497B-B046-F61D70C73811}"/>
              </a:ext>
            </a:extLst>
          </p:cNvPr>
          <p:cNvSpPr txBox="1"/>
          <p:nvPr/>
        </p:nvSpPr>
        <p:spPr>
          <a:xfrm>
            <a:off x="1392200" y="4363427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/>
              <a:t>BCH</a:t>
            </a:r>
            <a:r>
              <a:rPr kumimoji="1" lang="ja-JP" altLang="en-US" sz="3200" dirty="0"/>
              <a:t>符号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A5D1486-2C08-4942-9CEC-7365FC29BC30}"/>
              </a:ext>
            </a:extLst>
          </p:cNvPr>
          <p:cNvSpPr txBox="1"/>
          <p:nvPr/>
        </p:nvSpPr>
        <p:spPr>
          <a:xfrm>
            <a:off x="1392200" y="2945444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巡回</a:t>
            </a:r>
            <a:r>
              <a:rPr kumimoji="1" lang="ja-JP" altLang="en-US" sz="3200" dirty="0"/>
              <a:t>符号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8E3CA92-B114-4D66-BEE3-0F42F69DF906}"/>
              </a:ext>
            </a:extLst>
          </p:cNvPr>
          <p:cNvCxnSpPr/>
          <p:nvPr/>
        </p:nvCxnSpPr>
        <p:spPr>
          <a:xfrm>
            <a:off x="3214372" y="3530219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17396C09-03B4-49C4-A3F0-18CA66F5F39F}"/>
              </a:ext>
            </a:extLst>
          </p:cNvPr>
          <p:cNvCxnSpPr/>
          <p:nvPr/>
        </p:nvCxnSpPr>
        <p:spPr>
          <a:xfrm>
            <a:off x="3214372" y="5071303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CD72873-77A5-483A-BE57-4C2B870D9B8C}"/>
              </a:ext>
            </a:extLst>
          </p:cNvPr>
          <p:cNvSpPr txBox="1"/>
          <p:nvPr/>
        </p:nvSpPr>
        <p:spPr>
          <a:xfrm>
            <a:off x="6453089" y="2329890"/>
            <a:ext cx="4346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sz="2400" dirty="0"/>
          </a:p>
          <a:p>
            <a:r>
              <a:rPr kumimoji="1" lang="ja-JP" altLang="en-US" sz="2400" dirty="0"/>
              <a:t>今回は</a:t>
            </a:r>
            <a:r>
              <a:rPr lang="ja-JP" altLang="en-US" sz="2400" dirty="0"/>
              <a:t>ハミング符号</a:t>
            </a:r>
            <a:r>
              <a:rPr kumimoji="1" lang="ja-JP" altLang="en-US" sz="2400" dirty="0"/>
              <a:t>について学習した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FA883FC-532D-442C-A75F-AFA5402AE61B}"/>
              </a:ext>
            </a:extLst>
          </p:cNvPr>
          <p:cNvSpPr txBox="1"/>
          <p:nvPr/>
        </p:nvSpPr>
        <p:spPr>
          <a:xfrm>
            <a:off x="3571462" y="360937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拡大体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1D77356-DC7E-40BA-BC3D-FCFF3CC190F5}"/>
              </a:ext>
            </a:extLst>
          </p:cNvPr>
          <p:cNvSpPr txBox="1"/>
          <p:nvPr/>
        </p:nvSpPr>
        <p:spPr>
          <a:xfrm>
            <a:off x="3571462" y="5126494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非</a:t>
            </a:r>
            <a:r>
              <a:rPr lang="en-US" altLang="ja-JP" sz="2400" dirty="0"/>
              <a:t>2</a:t>
            </a:r>
            <a:r>
              <a:rPr lang="ja-JP" altLang="en-US" sz="2400" dirty="0"/>
              <a:t>元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B572C08-4BF7-49BB-8AFE-79600632C0BC}"/>
              </a:ext>
            </a:extLst>
          </p:cNvPr>
          <p:cNvSpPr txBox="1"/>
          <p:nvPr/>
        </p:nvSpPr>
        <p:spPr>
          <a:xfrm>
            <a:off x="1392198" y="1762563"/>
            <a:ext cx="364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ハミング符号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73BE9ED-0AF2-4C35-9B69-7B1C62F5967A}"/>
              </a:ext>
            </a:extLst>
          </p:cNvPr>
          <p:cNvCxnSpPr/>
          <p:nvPr/>
        </p:nvCxnSpPr>
        <p:spPr>
          <a:xfrm>
            <a:off x="3214370" y="2347338"/>
            <a:ext cx="1" cy="587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FE907E3-EE9E-4AC5-845C-8A64BD1F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5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E918E-C7EC-4E43-A486-2B275FA8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57BAC7-4309-485E-AB13-ADF8CF90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5" y="1690688"/>
            <a:ext cx="5817705" cy="503078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誤り検出・訂正の基礎概念</a:t>
            </a:r>
            <a:endParaRPr kumimoji="1" lang="en-US" altLang="ja-JP" dirty="0"/>
          </a:p>
          <a:p>
            <a:pPr lvl="1"/>
            <a:r>
              <a:rPr lang="ja-JP" altLang="en-US" dirty="0"/>
              <a:t>ハミング距離・ハミング重み</a:t>
            </a:r>
            <a:endParaRPr lang="en-US" altLang="ja-JP" dirty="0"/>
          </a:p>
          <a:p>
            <a:pPr lvl="1"/>
            <a:r>
              <a:rPr kumimoji="1" lang="ja-JP" altLang="en-US" dirty="0"/>
              <a:t>誤り訂正能力についての定理</a:t>
            </a:r>
            <a:endParaRPr kumimoji="1" lang="en-US" altLang="ja-JP" dirty="0"/>
          </a:p>
          <a:p>
            <a:pPr lvl="1"/>
            <a:r>
              <a:rPr lang="ja-JP" altLang="en-US" dirty="0"/>
              <a:t>誤り検出能力についての定理</a:t>
            </a:r>
            <a:endParaRPr lang="en-US" altLang="ja-JP" dirty="0"/>
          </a:p>
          <a:p>
            <a:pPr lvl="1"/>
            <a:r>
              <a:rPr lang="ja-JP" altLang="en-US" dirty="0"/>
              <a:t>訂正・検出能力を組み合わせた定理</a:t>
            </a:r>
            <a:endParaRPr lang="en-US" altLang="ja-JP" dirty="0"/>
          </a:p>
          <a:p>
            <a:pPr lvl="2"/>
            <a:r>
              <a:rPr lang="ja-JP" altLang="en-US" dirty="0"/>
              <a:t>例題</a:t>
            </a:r>
            <a:r>
              <a:rPr lang="en-US" altLang="ja-JP" dirty="0"/>
              <a:t>5.1</a:t>
            </a:r>
          </a:p>
          <a:p>
            <a:r>
              <a:rPr lang="en-US" altLang="ja-JP" dirty="0"/>
              <a:t>2</a:t>
            </a:r>
            <a:r>
              <a:rPr lang="ja-JP" altLang="en-US" dirty="0"/>
              <a:t>元線形符号</a:t>
            </a:r>
            <a:endParaRPr lang="en-US" altLang="ja-JP" dirty="0"/>
          </a:p>
          <a:p>
            <a:pPr lvl="1"/>
            <a:r>
              <a:rPr lang="ja-JP" altLang="en-US" dirty="0"/>
              <a:t>線形符号とは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9457EA4-5582-45D4-BB96-50FA16D6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0FFE91DB-73CD-4FAC-B96A-52B964DA7243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17705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BC595C1-8F9B-4DD3-8E5F-90DE759DAF98}"/>
              </a:ext>
            </a:extLst>
          </p:cNvPr>
          <p:cNvSpPr txBox="1">
            <a:spLocks/>
          </p:cNvSpPr>
          <p:nvPr/>
        </p:nvSpPr>
        <p:spPr>
          <a:xfrm>
            <a:off x="6096000" y="1690687"/>
            <a:ext cx="5817705" cy="5030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ハミング符号</a:t>
            </a:r>
            <a:endParaRPr lang="en-US" altLang="ja-JP" dirty="0"/>
          </a:p>
          <a:p>
            <a:pPr lvl="1"/>
            <a:r>
              <a:rPr lang="ja-JP" altLang="en-US" dirty="0"/>
              <a:t>シンドローム</a:t>
            </a:r>
            <a:endParaRPr lang="en-US" altLang="ja-JP" dirty="0"/>
          </a:p>
          <a:p>
            <a:pPr lvl="1"/>
            <a:r>
              <a:rPr lang="ja-JP" altLang="en-US" dirty="0"/>
              <a:t>生成行列</a:t>
            </a:r>
            <a:endParaRPr lang="en-US" altLang="ja-JP" dirty="0"/>
          </a:p>
          <a:p>
            <a:pPr lvl="1"/>
            <a:r>
              <a:rPr lang="ja-JP" altLang="en-US" dirty="0"/>
              <a:t>パリティ検査行列</a:t>
            </a:r>
            <a:endParaRPr lang="en-US" altLang="ja-JP" dirty="0"/>
          </a:p>
          <a:p>
            <a:pPr lvl="1"/>
            <a:r>
              <a:rPr lang="ja-JP" altLang="en-US" dirty="0"/>
              <a:t>誤りパターン</a:t>
            </a:r>
            <a:endParaRPr lang="en-US" altLang="ja-JP" dirty="0"/>
          </a:p>
          <a:p>
            <a:pPr lvl="1"/>
            <a:r>
              <a:rPr lang="ja-JP" altLang="en-US" dirty="0"/>
              <a:t>誤りを訂正するための条件</a:t>
            </a:r>
            <a:endParaRPr lang="en-US" altLang="ja-JP" dirty="0"/>
          </a:p>
          <a:p>
            <a:pPr lvl="1"/>
            <a:r>
              <a:rPr lang="ja-JP" altLang="en-US" dirty="0"/>
              <a:t>ハミングの限界式</a:t>
            </a:r>
            <a:endParaRPr lang="en-US" altLang="ja-JP" dirty="0"/>
          </a:p>
          <a:p>
            <a:pPr lvl="2"/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978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CD7E6-620F-436F-8241-53F24F7B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誤り訂正の復習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C7BDF-B447-4B24-B8BC-9E07F143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ハミング距離</a:t>
            </a:r>
            <a:endParaRPr kumimoji="1" lang="en-US" altLang="ja-JP" dirty="0"/>
          </a:p>
          <a:p>
            <a:pPr lvl="1"/>
            <a:r>
              <a:rPr lang="en-US" altLang="ja-JP" dirty="0"/>
              <a:t>2</a:t>
            </a:r>
            <a:r>
              <a:rPr lang="ja-JP" altLang="en-US" dirty="0"/>
              <a:t>つの記号系列の要素の異なっている位置の数の事</a:t>
            </a:r>
            <a:endParaRPr kumimoji="1" lang="en-US" altLang="ja-JP" dirty="0"/>
          </a:p>
          <a:p>
            <a:pPr lvl="2"/>
            <a:r>
              <a:rPr lang="en-US" altLang="ja-JP" dirty="0"/>
              <a:t>001</a:t>
            </a:r>
            <a:r>
              <a:rPr lang="ja-JP" altLang="en-US" dirty="0"/>
              <a:t>と</a:t>
            </a:r>
            <a:r>
              <a:rPr lang="en-US" altLang="ja-JP" dirty="0"/>
              <a:t>001</a:t>
            </a:r>
            <a:r>
              <a:rPr lang="ja-JP" altLang="en-US" dirty="0"/>
              <a:t>のハミング距離は</a:t>
            </a:r>
            <a:r>
              <a:rPr lang="en-US" altLang="ja-JP" dirty="0"/>
              <a:t>0</a:t>
            </a:r>
          </a:p>
          <a:p>
            <a:pPr lvl="2"/>
            <a:r>
              <a:rPr lang="en-US" altLang="ja-JP" dirty="0"/>
              <a:t>001</a:t>
            </a:r>
            <a:r>
              <a:rPr lang="ja-JP" altLang="en-US" dirty="0"/>
              <a:t>と</a:t>
            </a:r>
            <a:r>
              <a:rPr lang="en-US" altLang="ja-JP" dirty="0"/>
              <a:t>011</a:t>
            </a:r>
            <a:r>
              <a:rPr lang="ja-JP" altLang="en-US" dirty="0"/>
              <a:t>のハミング距離は</a:t>
            </a:r>
            <a:r>
              <a:rPr lang="en-US" altLang="ja-JP" dirty="0"/>
              <a:t>1</a:t>
            </a:r>
          </a:p>
          <a:p>
            <a:pPr lvl="2"/>
            <a:r>
              <a:rPr lang="en-US" altLang="ja-JP" dirty="0"/>
              <a:t>001</a:t>
            </a:r>
            <a:r>
              <a:rPr lang="ja-JP" altLang="en-US" dirty="0"/>
              <a:t>と</a:t>
            </a:r>
            <a:r>
              <a:rPr lang="en-US" altLang="ja-JP" dirty="0"/>
              <a:t>111</a:t>
            </a:r>
            <a:r>
              <a:rPr lang="ja-JP" altLang="en-US" dirty="0"/>
              <a:t>のハミング距離は</a:t>
            </a:r>
            <a:r>
              <a:rPr lang="en-US" altLang="ja-JP" dirty="0"/>
              <a:t>2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ハミング重み</a:t>
            </a:r>
            <a:endParaRPr kumimoji="1" lang="en-US" altLang="ja-JP" dirty="0"/>
          </a:p>
          <a:p>
            <a:pPr lvl="1"/>
            <a:r>
              <a:rPr lang="ja-JP" altLang="en-US" dirty="0"/>
              <a:t>記号系列の</a:t>
            </a:r>
            <a:r>
              <a:rPr lang="en-US" altLang="ja-JP" dirty="0"/>
              <a:t>0</a:t>
            </a:r>
            <a:r>
              <a:rPr lang="ja-JP" altLang="en-US" dirty="0"/>
              <a:t>ではないところ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001</a:t>
            </a:r>
            <a:r>
              <a:rPr kumimoji="1" lang="ja-JP" altLang="en-US" dirty="0"/>
              <a:t>のハミング重みは</a:t>
            </a:r>
            <a:r>
              <a:rPr kumimoji="1" lang="en-US" altLang="ja-JP" dirty="0"/>
              <a:t>1</a:t>
            </a:r>
          </a:p>
          <a:p>
            <a:pPr lvl="2"/>
            <a:r>
              <a:rPr kumimoji="1" lang="en-US" altLang="ja-JP" dirty="0"/>
              <a:t>011</a:t>
            </a:r>
            <a:r>
              <a:rPr kumimoji="1" lang="ja-JP" altLang="en-US" dirty="0"/>
              <a:t>のハミング重みは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620DB73-3D18-46B0-80FB-15E88B4D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21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FCB4AA-E3BA-4305-80D6-FFC2BA59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誤り訂正能力についての定理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7183DF-8DEA-4CDD-B880-8213C1A8F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1"/>
            <a:ext cx="10515600" cy="526773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符号が </a:t>
            </a:r>
            <a:r>
              <a:rPr kumimoji="1" lang="en-US" altLang="ja-JP" dirty="0"/>
              <a:t>t </a:t>
            </a:r>
            <a:r>
              <a:rPr kumimoji="1" lang="ja-JP" altLang="en-US" dirty="0"/>
              <a:t>個までの誤りを訂正できるならば、どの二つの符号語間のハミング距離も </a:t>
            </a:r>
            <a:r>
              <a:rPr kumimoji="1" lang="en-US" altLang="ja-JP" dirty="0"/>
              <a:t>2t+1 </a:t>
            </a:r>
            <a:r>
              <a:rPr kumimoji="1" lang="ja-JP" altLang="en-US" dirty="0"/>
              <a:t>以上である</a:t>
            </a:r>
            <a:endParaRPr lang="en-US" altLang="ja-JP" dirty="0"/>
          </a:p>
          <a:p>
            <a:pPr lvl="1"/>
            <a:r>
              <a:rPr kumimoji="1" lang="ja-JP" altLang="en-US" dirty="0"/>
              <a:t>これは必要十分条件である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2400" dirty="0"/>
              <a:t>例</a:t>
            </a:r>
            <a:endParaRPr lang="en-US" altLang="ja-JP" sz="2400" dirty="0"/>
          </a:p>
          <a:p>
            <a:r>
              <a:rPr lang="en-US" altLang="ja-JP" sz="2400" dirty="0"/>
              <a:t>0,1</a:t>
            </a:r>
            <a:r>
              <a:rPr lang="ja-JP" altLang="en-US" sz="2400" dirty="0"/>
              <a:t>をそれぞれ</a:t>
            </a:r>
            <a:r>
              <a:rPr lang="en-US" altLang="ja-JP" sz="2400" dirty="0"/>
              <a:t>000,111</a:t>
            </a:r>
            <a:r>
              <a:rPr lang="ja-JP" altLang="en-US" sz="2400" dirty="0"/>
              <a:t>と対応して送信</a:t>
            </a:r>
            <a:endParaRPr lang="en-US" altLang="ja-JP" sz="2400" dirty="0"/>
          </a:p>
          <a:p>
            <a:pPr lvl="1"/>
            <a:r>
              <a:rPr lang="en-US" altLang="ja-JP" sz="2000" dirty="0"/>
              <a:t>001,010,100,000</a:t>
            </a:r>
            <a:r>
              <a:rPr lang="ja-JP" altLang="en-US" sz="2000" dirty="0"/>
              <a:t>は</a:t>
            </a:r>
            <a:r>
              <a:rPr lang="en-US" altLang="ja-JP" sz="2000" dirty="0"/>
              <a:t>0</a:t>
            </a:r>
            <a:r>
              <a:rPr lang="ja-JP" altLang="en-US" sz="2000" dirty="0"/>
              <a:t>として受信</a:t>
            </a:r>
            <a:endParaRPr lang="en-US" altLang="ja-JP" sz="2000" dirty="0"/>
          </a:p>
          <a:p>
            <a:pPr lvl="1"/>
            <a:r>
              <a:rPr lang="en-US" altLang="ja-JP" sz="2000" dirty="0"/>
              <a:t>110,101,011,111</a:t>
            </a:r>
            <a:r>
              <a:rPr lang="ja-JP" altLang="en-US" sz="2000" dirty="0"/>
              <a:t>は</a:t>
            </a:r>
            <a:r>
              <a:rPr lang="en-US" altLang="ja-JP" sz="2000" dirty="0"/>
              <a:t>1</a:t>
            </a:r>
            <a:r>
              <a:rPr lang="ja-JP" altLang="en-US" sz="2000" dirty="0"/>
              <a:t>として受信</a:t>
            </a:r>
            <a:endParaRPr lang="en-US" altLang="ja-JP" sz="2000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136EDF2A-4259-4732-B46D-4012D7235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6" y="4399010"/>
            <a:ext cx="6016488" cy="2458990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9D65CE-FC0E-4C4D-8923-C3E2269B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883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D36DCB-C21D-43B2-AD45-9CE6F29D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誤り検出能力について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B3FF3E-975C-406C-8FC2-C38EFDDF1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符号が</a:t>
            </a:r>
            <a:r>
              <a:rPr lang="en-US" altLang="ja-JP" dirty="0"/>
              <a:t> t </a:t>
            </a:r>
            <a:r>
              <a:rPr lang="ja-JP" altLang="en-US" dirty="0"/>
              <a:t>個までの誤りを検出できるならば、どの二つの符号語間のハミング距離も </a:t>
            </a:r>
            <a:r>
              <a:rPr lang="en-US" altLang="ja-JP" dirty="0"/>
              <a:t>t+1 </a:t>
            </a:r>
            <a:r>
              <a:rPr lang="ja-JP" altLang="en-US" dirty="0"/>
              <a:t>以上である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例</a:t>
            </a:r>
            <a:endParaRPr lang="en-US" altLang="ja-JP" sz="2400" dirty="0"/>
          </a:p>
          <a:p>
            <a:r>
              <a:rPr lang="en-US" altLang="ja-JP" sz="2400" dirty="0"/>
              <a:t>0,1</a:t>
            </a:r>
            <a:r>
              <a:rPr lang="ja-JP" altLang="en-US" sz="2400" dirty="0"/>
              <a:t>をそれぞれ</a:t>
            </a:r>
            <a:r>
              <a:rPr lang="en-US" altLang="ja-JP" sz="2400" dirty="0"/>
              <a:t>000,111</a:t>
            </a:r>
            <a:r>
              <a:rPr lang="ja-JP" altLang="en-US" sz="2400" dirty="0"/>
              <a:t>と対応して送信</a:t>
            </a:r>
            <a:endParaRPr lang="en-US" altLang="ja-JP" sz="2400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3111A70F-6553-4C05-99BC-B060C1E45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4" y="3599817"/>
            <a:ext cx="7633252" cy="3106775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866521-F653-4EE8-B011-B121B583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13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2824D-FCA9-40AC-BB3E-F506BA20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前の二つを組み合わせると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D6AA73-2EBB-4D1A-8F4C-F82F2AA0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符号が </a:t>
            </a:r>
            <a:r>
              <a:rPr lang="en-US" altLang="ja-JP" dirty="0"/>
              <a:t>t </a:t>
            </a:r>
            <a:r>
              <a:rPr lang="ja-JP" altLang="en-US" dirty="0"/>
              <a:t>個までの誤りを訂正し、かつ </a:t>
            </a:r>
            <a:r>
              <a:rPr lang="en-US" altLang="ja-JP" dirty="0"/>
              <a:t>t+1 </a:t>
            </a:r>
            <a:r>
              <a:rPr lang="ja-JP" altLang="en-US" dirty="0"/>
              <a:t>個以上 </a:t>
            </a:r>
            <a:r>
              <a:rPr lang="en-US" altLang="ja-JP" dirty="0"/>
              <a:t>t + r (r </a:t>
            </a:r>
            <a:r>
              <a:rPr lang="ja-JP" altLang="en-US" dirty="0"/>
              <a:t>≧ </a:t>
            </a:r>
            <a:r>
              <a:rPr lang="en-US" altLang="ja-JP" dirty="0"/>
              <a:t>1)</a:t>
            </a:r>
            <a:r>
              <a:rPr lang="ja-JP" altLang="en-US" dirty="0"/>
              <a:t>個以下の誤りを検出できるならば、どの二つの符号語間のハミング距離も </a:t>
            </a:r>
            <a:r>
              <a:rPr lang="en-US" altLang="ja-JP" dirty="0"/>
              <a:t>2t+r+1 </a:t>
            </a:r>
            <a:r>
              <a:rPr lang="ja-JP" altLang="en-US" dirty="0"/>
              <a:t>個以上である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034510-EBBB-4E69-A4BA-52037173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3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82464F01-56A5-409D-882F-4DD9F8E62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30" y="365125"/>
            <a:ext cx="8692940" cy="64928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99D92F-6F2F-4EED-A368-3B0591BB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例題</a:t>
            </a:r>
            <a:r>
              <a:rPr kumimoji="1" lang="en-US" altLang="ja-JP" dirty="0"/>
              <a:t>5.1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3D677C-59B7-4BEF-99E6-2F0E558E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80D0E-3424-47D7-9DA7-B21F620F46F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22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見やすい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633</Words>
  <Application>Microsoft Office PowerPoint</Application>
  <PresentationFormat>ワイド画面</PresentationFormat>
  <Paragraphs>118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1" baseType="lpstr">
      <vt:lpstr>游ゴシック</vt:lpstr>
      <vt:lpstr>Arial</vt:lpstr>
      <vt:lpstr>Segoe UI</vt:lpstr>
      <vt:lpstr>Office テーマ</vt:lpstr>
      <vt:lpstr>10月26日　報告会</vt:lpstr>
      <vt:lpstr>今回行ったこと</vt:lpstr>
      <vt:lpstr>RS符号の理解への道のり</vt:lpstr>
      <vt:lpstr>概要</vt:lpstr>
      <vt:lpstr>誤り訂正の復習</vt:lpstr>
      <vt:lpstr>誤り訂正能力についての定理</vt:lpstr>
      <vt:lpstr>誤り検出能力について</vt:lpstr>
      <vt:lpstr>前の二つを組み合わせると</vt:lpstr>
      <vt:lpstr>例題5.1</vt:lpstr>
      <vt:lpstr>2元線形符号</vt:lpstr>
      <vt:lpstr>ハミング符号</vt:lpstr>
      <vt:lpstr>シンドロームについて</vt:lpstr>
      <vt:lpstr>生成行列について</vt:lpstr>
      <vt:lpstr>パリティ検査行列</vt:lpstr>
      <vt:lpstr>シンドロームと検査行列について</vt:lpstr>
      <vt:lpstr>検査結果について</vt:lpstr>
      <vt:lpstr>誤りパターンについて</vt:lpstr>
      <vt:lpstr>誤りを訂正するための条件</vt:lpstr>
      <vt:lpstr>誤りを訂正するための定理</vt:lpstr>
      <vt:lpstr>例</vt:lpstr>
      <vt:lpstr>ハミングの限界式</vt:lpstr>
      <vt:lpstr>例</vt:lpstr>
      <vt:lpstr>式の説明</vt:lpstr>
      <vt:lpstr>式の説明</vt:lpstr>
      <vt:lpstr>図にしてみる</vt:lpstr>
      <vt:lpstr>図にしてみる</vt:lpstr>
      <vt:lpstr>図にしてみる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10月12日　報告会</dc:title>
  <dc:creator>Naoya Tahara</dc:creator>
  <cp:lastModifiedBy>Naoya Tahara</cp:lastModifiedBy>
  <cp:revision>152</cp:revision>
  <dcterms:created xsi:type="dcterms:W3CDTF">2021-10-10T19:05:53Z</dcterms:created>
  <dcterms:modified xsi:type="dcterms:W3CDTF">2021-10-29T02:41:56Z</dcterms:modified>
</cp:coreProperties>
</file>